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BEBF-BDD2-46AE-8C19-35CE77CB3B46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E3C-9738-4075-B359-6F4F69775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0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BEBF-BDD2-46AE-8C19-35CE77CB3B46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E3C-9738-4075-B359-6F4F69775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6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BEBF-BDD2-46AE-8C19-35CE77CB3B46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E3C-9738-4075-B359-6F4F69775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1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BEBF-BDD2-46AE-8C19-35CE77CB3B46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E3C-9738-4075-B359-6F4F69775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1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BEBF-BDD2-46AE-8C19-35CE77CB3B46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E3C-9738-4075-B359-6F4F69775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6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BEBF-BDD2-46AE-8C19-35CE77CB3B46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E3C-9738-4075-B359-6F4F69775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2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BEBF-BDD2-46AE-8C19-35CE77CB3B46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E3C-9738-4075-B359-6F4F69775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7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BEBF-BDD2-46AE-8C19-35CE77CB3B46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E3C-9738-4075-B359-6F4F69775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1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BEBF-BDD2-46AE-8C19-35CE77CB3B46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E3C-9738-4075-B359-6F4F69775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6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BEBF-BDD2-46AE-8C19-35CE77CB3B46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E3C-9738-4075-B359-6F4F69775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7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BEBF-BDD2-46AE-8C19-35CE77CB3B46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E3C-9738-4075-B359-6F4F69775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6BEBF-BDD2-46AE-8C19-35CE77CB3B46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51E3C-9738-4075-B359-6F4F69775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6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4191A08-9992-4432-80BA-1726D9274336}"/>
              </a:ext>
            </a:extLst>
          </p:cNvPr>
          <p:cNvSpPr/>
          <p:nvPr/>
        </p:nvSpPr>
        <p:spPr>
          <a:xfrm>
            <a:off x="6675119" y="2473181"/>
            <a:ext cx="3383280" cy="52992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38AE75-F69B-4421-98F1-BA91B73A7CF9}"/>
              </a:ext>
            </a:extLst>
          </p:cNvPr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498D2E2-1569-42C5-9545-DB167D8CD736}"/>
              </a:ext>
            </a:extLst>
          </p:cNvPr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2545B15-48E1-4328-B906-3D8306E4E9C3}"/>
              </a:ext>
            </a:extLst>
          </p:cNvPr>
          <p:cNvSpPr txBox="1"/>
          <p:nvPr/>
        </p:nvSpPr>
        <p:spPr>
          <a:xfrm rot="16200000">
            <a:off x="4171782" y="4548514"/>
            <a:ext cx="5867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Lemon Tuesday" panose="02000506040000020004" pitchFamily="50" charset="0"/>
              </a:rPr>
              <a:t>Soph</a:t>
            </a:r>
            <a:r>
              <a:rPr lang="en-US" sz="6000" dirty="0">
                <a:solidFill>
                  <a:schemeClr val="bg1"/>
                </a:solidFill>
                <a:latin typeface="Lemon Tuesday" panose="02000506040000020004" pitchFamily="50" charset="0"/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latin typeface="Lemon Tuesday" panose="02000506040000020004" pitchFamily="50" charset="0"/>
              </a:rPr>
              <a:t>Enriched Eng.</a:t>
            </a:r>
            <a:endParaRPr lang="en-US" sz="6000" dirty="0">
              <a:solidFill>
                <a:schemeClr val="bg1"/>
              </a:solidFill>
              <a:latin typeface="Lemon Tuesday" panose="02000506040000020004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B89589-09D9-4F25-9F9A-89EE8CD3EC07}"/>
              </a:ext>
            </a:extLst>
          </p:cNvPr>
          <p:cNvSpPr txBox="1"/>
          <p:nvPr/>
        </p:nvSpPr>
        <p:spPr>
          <a:xfrm>
            <a:off x="8220207" y="5631462"/>
            <a:ext cx="14050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WITH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F7DE86-4BD4-4680-855E-2889FDBE083B}"/>
              </a:ext>
            </a:extLst>
          </p:cNvPr>
          <p:cNvSpPr txBox="1"/>
          <p:nvPr/>
        </p:nvSpPr>
        <p:spPr>
          <a:xfrm>
            <a:off x="7826488" y="6061942"/>
            <a:ext cx="223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emon Tuesday" panose="02000506040000020004" pitchFamily="50" charset="0"/>
              </a:rPr>
              <a:t>Miss </a:t>
            </a:r>
            <a:r>
              <a:rPr lang="en-US" sz="2800" dirty="0" err="1" smtClean="0">
                <a:solidFill>
                  <a:schemeClr val="bg1"/>
                </a:solidFill>
                <a:latin typeface="Lemon Tuesday" panose="02000506040000020004" pitchFamily="50" charset="0"/>
              </a:rPr>
              <a:t>Tonioni</a:t>
            </a:r>
            <a:endParaRPr lang="en-US" sz="2800" dirty="0">
              <a:solidFill>
                <a:schemeClr val="bg1"/>
              </a:solidFill>
              <a:latin typeface="Lemon Tuesday" panose="02000506040000020004" pitchFamily="50" charset="0"/>
            </a:endParaRPr>
          </a:p>
        </p:txBody>
      </p:sp>
      <p:pic>
        <p:nvPicPr>
          <p:cNvPr id="1026" name="Picture 2" descr="Writing, Write, Person, Paperwork, Paper, Notebook">
            <a:extLst>
              <a:ext uri="{FF2B5EF4-FFF2-40B4-BE49-F238E27FC236}">
                <a16:creationId xmlns:a16="http://schemas.microsoft.com/office/drawing/2014/main" id="{C4D64062-580D-4E6A-B351-680901CBE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119" y="217664"/>
            <a:ext cx="3383275" cy="225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C26D228-7CB9-4D2F-8B87-89110220EF0E}"/>
              </a:ext>
            </a:extLst>
          </p:cNvPr>
          <p:cNvSpPr txBox="1"/>
          <p:nvPr/>
        </p:nvSpPr>
        <p:spPr>
          <a:xfrm>
            <a:off x="129989" y="258839"/>
            <a:ext cx="300391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dirty="0">
                <a:latin typeface="Lemon Tuesday" panose="02000506040000020004" pitchFamily="50" charset="0"/>
              </a:rPr>
              <a:t>“Words are sacred. They deserve respect. If you get the right ones, in the right order, you can nudge the world a little.”</a:t>
            </a:r>
          </a:p>
          <a:p>
            <a:pPr algn="ctr"/>
            <a:endParaRPr lang="en-US" sz="1000" dirty="0">
              <a:latin typeface="Century Gothic" panose="020B0502020202020204" pitchFamily="34" charset="0"/>
            </a:endParaRP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-TOM STOPPARD</a:t>
            </a:r>
          </a:p>
          <a:p>
            <a:pPr algn="ctr"/>
            <a:endParaRPr lang="en-US" sz="3200" dirty="0">
              <a:latin typeface="Lemon Tuesday" panose="02000506040000020004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C2FCD7-17DF-4D78-9FBE-3C263FD3443A}"/>
              </a:ext>
            </a:extLst>
          </p:cNvPr>
          <p:cNvSpPr txBox="1"/>
          <p:nvPr/>
        </p:nvSpPr>
        <p:spPr>
          <a:xfrm>
            <a:off x="7934086" y="6692883"/>
            <a:ext cx="2124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Room # </a:t>
            </a:r>
            <a:r>
              <a:rPr lang="en-US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244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Taylor.tonioni@psd150.org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FA91E9-C3E9-45AD-820C-46A49691485D}"/>
              </a:ext>
            </a:extLst>
          </p:cNvPr>
          <p:cNvSpPr txBox="1"/>
          <p:nvPr/>
        </p:nvSpPr>
        <p:spPr>
          <a:xfrm>
            <a:off x="7864955" y="3228204"/>
            <a:ext cx="19321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continuation on the study of literature and the mechanics of writing at a college level</a:t>
            </a:r>
            <a:endParaRPr lang="en-US" sz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9522EA-89B3-4B08-8A52-5FE99E7C1D6D}"/>
              </a:ext>
            </a:extLst>
          </p:cNvPr>
          <p:cNvSpPr txBox="1"/>
          <p:nvPr/>
        </p:nvSpPr>
        <p:spPr>
          <a:xfrm>
            <a:off x="7864955" y="2604139"/>
            <a:ext cx="212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Overview: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4891701-5C9A-4EB4-9D00-31F5DBEE2622}"/>
              </a:ext>
            </a:extLst>
          </p:cNvPr>
          <p:cNvSpPr/>
          <p:nvPr/>
        </p:nvSpPr>
        <p:spPr>
          <a:xfrm>
            <a:off x="3291841" y="218779"/>
            <a:ext cx="3383272" cy="8632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247F8A-0A5B-4227-A6BB-842A6B09A780}"/>
              </a:ext>
            </a:extLst>
          </p:cNvPr>
          <p:cNvSpPr txBox="1"/>
          <p:nvPr/>
        </p:nvSpPr>
        <p:spPr>
          <a:xfrm>
            <a:off x="3277881" y="388792"/>
            <a:ext cx="3337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emon Tuesday" panose="02000506040000020004" pitchFamily="50" charset="0"/>
              </a:rPr>
              <a:t>Essential Learnings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F95C45-D360-4F79-9FFC-9EEB9F007543}"/>
              </a:ext>
            </a:extLst>
          </p:cNvPr>
          <p:cNvSpPr txBox="1"/>
          <p:nvPr/>
        </p:nvSpPr>
        <p:spPr>
          <a:xfrm>
            <a:off x="3277881" y="1102623"/>
            <a:ext cx="3397225" cy="7205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075" dirty="0">
                <a:latin typeface="Century Gothic" panose="020B0502020202020204" pitchFamily="34" charset="0"/>
              </a:rPr>
              <a:t>EL 1: Define the function of journalism and a free press in a democratic society and explain how journalism in free societies [such as the United States] differs from journalism in non-free societies.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075" dirty="0">
                <a:solidFill>
                  <a:prstClr val="black"/>
                </a:solidFill>
                <a:latin typeface="Century Gothic" panose="020B0502020202020204" pitchFamily="34" charset="0"/>
              </a:rPr>
              <a:t>EL 2: Explain and evaluate the impact of significant events and individuals on the development of journalism in the United States.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075" dirty="0">
                <a:solidFill>
                  <a:prstClr val="black"/>
                </a:solidFill>
                <a:latin typeface="Century Gothic" panose="020B0502020202020204" pitchFamily="34" charset="0"/>
              </a:rPr>
              <a:t>EL 3: Describe the impact of key Supreme Court decisions affecting student expression and the student press.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075" dirty="0">
                <a:latin typeface="Century Gothic" panose="020B0502020202020204" pitchFamily="34" charset="0"/>
              </a:rPr>
              <a:t>EL 4: Explain and apply the legal boundaries and concepts affecting scholastic journalism.</a:t>
            </a:r>
            <a:endParaRPr lang="en-US" sz="107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075" dirty="0">
                <a:solidFill>
                  <a:prstClr val="black"/>
                </a:solidFill>
                <a:latin typeface="Century Gothic" panose="020B0502020202020204" pitchFamily="34" charset="0"/>
              </a:rPr>
              <a:t>EL 5: Analyze professional codes of ethics, explain essential ethical principles, and evaluate ethical responsibilities in the media and case studies.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075" dirty="0">
                <a:latin typeface="Century Gothic" panose="020B0502020202020204" pitchFamily="34" charset="0"/>
              </a:rPr>
              <a:t>EL 6: Analyze and evaluate articles for newsworthiness, content, credibility, bias, structure, style, and other elements.</a:t>
            </a:r>
            <a:endParaRPr lang="en-US" sz="107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075" dirty="0">
                <a:latin typeface="Century Gothic" panose="020B0502020202020204" pitchFamily="34" charset="0"/>
              </a:rPr>
              <a:t>EL 7: Perform effective research, formulate effective interview questions, facilitate successful interviews, and accurately integrate information and quotes into stories.</a:t>
            </a:r>
            <a:endParaRPr lang="en-US" sz="107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075" dirty="0">
                <a:solidFill>
                  <a:prstClr val="black"/>
                </a:solidFill>
                <a:latin typeface="Century Gothic" panose="020B0502020202020204" pitchFamily="34" charset="0"/>
              </a:rPr>
              <a:t>EL 8: Brainstorm, discuss, and explain newsworthy story ideas that are relevant and interesting to readers.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075" dirty="0">
                <a:solidFill>
                  <a:prstClr val="black"/>
                </a:solidFill>
                <a:latin typeface="Century Gothic" panose="020B0502020202020204" pitchFamily="34" charset="0"/>
              </a:rPr>
              <a:t>EL 9: Evaluate, revise, and copy-edit articles for meaning, purpose, clarity, sentence structure, style and grammar.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075" dirty="0">
                <a:latin typeface="Century Gothic" panose="020B0502020202020204" pitchFamily="34" charset="0"/>
              </a:rPr>
              <a:t>EL 10: Write an accurate and informative news article.</a:t>
            </a:r>
            <a:endParaRPr lang="en-US" sz="107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075" dirty="0">
                <a:solidFill>
                  <a:prstClr val="black"/>
                </a:solidFill>
                <a:latin typeface="Century Gothic" panose="020B0502020202020204" pitchFamily="34" charset="0"/>
              </a:rPr>
              <a:t>EL 11: Write a well-researched and persuasive opinion article.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075" dirty="0">
                <a:solidFill>
                  <a:prstClr val="black"/>
                </a:solidFill>
                <a:latin typeface="Century Gothic" panose="020B0502020202020204" pitchFamily="34" charset="0"/>
              </a:rPr>
              <a:t>EL 12: Write an engaging and creative feature article.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07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07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07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075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30" name="Picture 6" descr="Newspaper and White Ceramic Cup on Brown Wooden Table">
            <a:extLst>
              <a:ext uri="{FF2B5EF4-FFF2-40B4-BE49-F238E27FC236}">
                <a16:creationId xmlns:a16="http://schemas.microsoft.com/office/drawing/2014/main" id="{121E51B6-AC9E-42E3-AE1E-B6820A0CCF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159"/>
          <a:stretch/>
        </p:blipFill>
        <p:spPr bwMode="auto">
          <a:xfrm>
            <a:off x="-13987" y="4671836"/>
            <a:ext cx="3319788" cy="288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38AE75-F69B-4421-98F1-BA91B73A7CF9}"/>
              </a:ext>
            </a:extLst>
          </p:cNvPr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498D2E2-1569-42C5-9545-DB167D8CD736}"/>
              </a:ext>
            </a:extLst>
          </p:cNvPr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E0BCE3E-7759-488C-9783-03AB229F9E6B}"/>
              </a:ext>
            </a:extLst>
          </p:cNvPr>
          <p:cNvSpPr/>
          <p:nvPr/>
        </p:nvSpPr>
        <p:spPr>
          <a:xfrm>
            <a:off x="0" y="218779"/>
            <a:ext cx="10058399" cy="8632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545B15-48E1-4328-B906-3D8306E4E9C3}"/>
              </a:ext>
            </a:extLst>
          </p:cNvPr>
          <p:cNvSpPr txBox="1"/>
          <p:nvPr/>
        </p:nvSpPr>
        <p:spPr>
          <a:xfrm>
            <a:off x="3323277" y="285579"/>
            <a:ext cx="3337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Lemon Tuesday" panose="02000506040000020004" pitchFamily="50" charset="0"/>
              </a:rPr>
              <a:t>Grades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A30165-4011-42F8-A69E-C8BFB183480A}"/>
              </a:ext>
            </a:extLst>
          </p:cNvPr>
          <p:cNvSpPr txBox="1"/>
          <p:nvPr/>
        </p:nvSpPr>
        <p:spPr>
          <a:xfrm>
            <a:off x="3277546" y="6397606"/>
            <a:ext cx="67665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Lemon Tuesday" panose="02000506040000020004" pitchFamily="50" charset="0"/>
              </a:rPr>
              <a:t>One child, one teacher, one book, and </a:t>
            </a:r>
          </a:p>
          <a:p>
            <a:pPr algn="ctr"/>
            <a:r>
              <a:rPr lang="en-US" sz="2800" dirty="0">
                <a:latin typeface="Lemon Tuesday" panose="02000506040000020004" pitchFamily="50" charset="0"/>
              </a:rPr>
              <a:t>one pen can change the world.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2866067-9D67-44DB-9F6F-177710FAFBE7}"/>
              </a:ext>
            </a:extLst>
          </p:cNvPr>
          <p:cNvSpPr txBox="1"/>
          <p:nvPr/>
        </p:nvSpPr>
        <p:spPr>
          <a:xfrm>
            <a:off x="131773" y="1225885"/>
            <a:ext cx="302828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Be </a:t>
            </a:r>
            <a:r>
              <a:rPr lang="en-US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KIND</a:t>
            </a: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, stay </a:t>
            </a:r>
            <a:r>
              <a:rPr lang="en-US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ENGAGED</a:t>
            </a: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, 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&amp; work </a:t>
            </a:r>
            <a:r>
              <a:rPr lang="en-US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HARD</a:t>
            </a: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Beginning of class </a:t>
            </a:r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Find a productive work space in your home. Be dressed and ready for success! Get logged into class. Begin Bell ringer which will be posted upon online “arrival”. 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During class 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Be an active participant in your learning. Listen, collaborate, and ask questions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. Ask vocally or through the chatroom option. Any questions can always be messaged to me. 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End of class 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Stay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logged in until you are dismissed by the virtual “Bell”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6F73E9-6D50-4D21-8F48-7E71BE1D68A7}"/>
              </a:ext>
            </a:extLst>
          </p:cNvPr>
          <p:cNvSpPr/>
          <p:nvPr/>
        </p:nvSpPr>
        <p:spPr>
          <a:xfrm>
            <a:off x="3421714" y="2600069"/>
            <a:ext cx="314091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LATE WORK: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     </a:t>
            </a:r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Formative </a:t>
            </a: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work is accepted </a:t>
            </a:r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late, but will be deducted each day it is late. </a:t>
            </a: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Assessment work is accepted for 10% off per day late, up to 5 days.</a:t>
            </a:r>
          </a:p>
          <a:p>
            <a:pPr algn="ctr"/>
            <a:endParaRPr lang="en-US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MAKE-UP WORK: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     Make-up work is accepted </a:t>
            </a:r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ONLY </a:t>
            </a: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for excused absences. When absent, please check </a:t>
            </a:r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Microsoft Teams for </a:t>
            </a: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make-up work. </a:t>
            </a:r>
            <a:r>
              <a:rPr lang="en-US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IT IS YOUR RESPONSIBILITY TO RESCHEDULE MISSED ASSESSMENTS!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617718-F684-4D05-97F9-BF5388AAC08D}"/>
              </a:ext>
            </a:extLst>
          </p:cNvPr>
          <p:cNvSpPr/>
          <p:nvPr/>
        </p:nvSpPr>
        <p:spPr>
          <a:xfrm>
            <a:off x="3397572" y="1290029"/>
            <a:ext cx="314091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This course follows the school gradebook setup of </a:t>
            </a:r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65% assessment (summative) </a:t>
            </a: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and </a:t>
            </a:r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15% practice (formative) &amp; 20% final assessment .</a:t>
            </a:r>
            <a:endParaRPr lang="en-US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511D80-9345-4F41-A3B9-038E10E3FAE1}"/>
              </a:ext>
            </a:extLst>
          </p:cNvPr>
          <p:cNvSpPr/>
          <p:nvPr/>
        </p:nvSpPr>
        <p:spPr>
          <a:xfrm>
            <a:off x="0" y="5201563"/>
            <a:ext cx="3291835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0936D29-3E40-48D5-8278-3537568B0669}"/>
              </a:ext>
            </a:extLst>
          </p:cNvPr>
          <p:cNvSpPr txBox="1"/>
          <p:nvPr/>
        </p:nvSpPr>
        <p:spPr>
          <a:xfrm>
            <a:off x="15724" y="256173"/>
            <a:ext cx="3291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Lemon Tuesday" panose="02000506040000020004" pitchFamily="50" charset="0"/>
              </a:rPr>
              <a:t>Expectations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CF6D93-EF9B-400F-AF0A-1BC886D82256}"/>
              </a:ext>
            </a:extLst>
          </p:cNvPr>
          <p:cNvSpPr txBox="1"/>
          <p:nvPr/>
        </p:nvSpPr>
        <p:spPr>
          <a:xfrm>
            <a:off x="-7146" y="5269399"/>
            <a:ext cx="3291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emon Tuesday" panose="02000506040000020004" pitchFamily="50" charset="0"/>
              </a:rPr>
              <a:t>Required Materials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AD0932-0AFA-42C4-8D2F-A3EEC1A3C800}"/>
              </a:ext>
            </a:extLst>
          </p:cNvPr>
          <p:cNvSpPr txBox="1"/>
          <p:nvPr/>
        </p:nvSpPr>
        <p:spPr>
          <a:xfrm>
            <a:off x="148067" y="6053524"/>
            <a:ext cx="191490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Fully charged </a:t>
            </a:r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laptop or computer</a:t>
            </a:r>
            <a:endParaRPr lang="en-US" sz="1400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Writing </a:t>
            </a:r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utensil and notebook</a:t>
            </a:r>
            <a:endParaRPr lang="en-US" sz="1400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 positive attitude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BCE1ECA-9A44-4055-B377-736717CDB87A}"/>
              </a:ext>
            </a:extLst>
          </p:cNvPr>
          <p:cNvSpPr/>
          <p:nvPr/>
        </p:nvSpPr>
        <p:spPr>
          <a:xfrm>
            <a:off x="6689412" y="3777908"/>
            <a:ext cx="338328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95BAC8-AA76-42B1-8A69-E50ECE685F37}"/>
              </a:ext>
            </a:extLst>
          </p:cNvPr>
          <p:cNvSpPr txBox="1"/>
          <p:nvPr/>
        </p:nvSpPr>
        <p:spPr>
          <a:xfrm>
            <a:off x="6724686" y="3891569"/>
            <a:ext cx="32918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Lemon Tuesday" panose="02000506040000020004" pitchFamily="50" charset="0"/>
              </a:rPr>
              <a:t>Academic Dishonesty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896881C-63A0-4868-8698-F5BB65498B22}"/>
              </a:ext>
            </a:extLst>
          </p:cNvPr>
          <p:cNvSpPr/>
          <p:nvPr/>
        </p:nvSpPr>
        <p:spPr>
          <a:xfrm>
            <a:off x="6780852" y="1230717"/>
            <a:ext cx="311232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We will utilize </a:t>
            </a:r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Microsoft Teams daily</a:t>
            </a: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. You must “join” my class by going to classroom.google.com and enter this code</a:t>
            </a:r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:</a:t>
            </a:r>
          </a:p>
          <a:p>
            <a:pPr algn="ctr"/>
            <a:r>
              <a:rPr lang="en-US" sz="14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US" sz="2200" b="1" dirty="0" smtClean="0">
                <a:latin typeface="Century Gothic" panose="020B0502020202020204" pitchFamily="34" charset="0"/>
              </a:rPr>
              <a:t>[</a:t>
            </a:r>
            <a:r>
              <a:rPr lang="en-US" sz="2200" b="1" dirty="0">
                <a:latin typeface="Century Gothic" panose="020B0502020202020204" pitchFamily="34" charset="0"/>
              </a:rPr>
              <a:t>code</a:t>
            </a:r>
            <a:r>
              <a:rPr lang="en-US" sz="2200" b="1" dirty="0" smtClean="0">
                <a:latin typeface="Century Gothic" panose="020B0502020202020204" pitchFamily="34" charset="0"/>
              </a:rPr>
              <a:t>]</a:t>
            </a:r>
          </a:p>
          <a:p>
            <a:pPr algn="ctr"/>
            <a:endParaRPr lang="en-US" sz="2200" b="1" dirty="0" smtClean="0">
              <a:latin typeface="Century Gothic" panose="020B0502020202020204" pitchFamily="34" charset="0"/>
            </a:endParaRPr>
          </a:p>
          <a:p>
            <a:pPr algn="ctr"/>
            <a:endParaRPr lang="en-US" sz="22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8EC6A2-110D-4E3B-8267-30803D27A991}"/>
              </a:ext>
            </a:extLst>
          </p:cNvPr>
          <p:cNvSpPr txBox="1"/>
          <p:nvPr/>
        </p:nvSpPr>
        <p:spPr>
          <a:xfrm>
            <a:off x="6660829" y="296459"/>
            <a:ext cx="3291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Lemon Tuesday" panose="02000506040000020004" pitchFamily="50" charset="0"/>
              </a:rPr>
              <a:t>Technology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E7E9A56-E432-478E-9C04-EE632448398B}"/>
              </a:ext>
            </a:extLst>
          </p:cNvPr>
          <p:cNvSpPr/>
          <p:nvPr/>
        </p:nvSpPr>
        <p:spPr>
          <a:xfrm>
            <a:off x="6738884" y="4582822"/>
            <a:ext cx="323183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Academic dishonesty will NOT be tolerated under any circumstances. Cheating, copying, or plagiarism of any form will result in failure of the assignment, disciplinary referral, and parent contact.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C0F8D1-74A9-4C3C-99A5-984D0776BF06}"/>
              </a:ext>
            </a:extLst>
          </p:cNvPr>
          <p:cNvCxnSpPr>
            <a:cxnSpLocks/>
          </p:cNvCxnSpPr>
          <p:nvPr/>
        </p:nvCxnSpPr>
        <p:spPr>
          <a:xfrm>
            <a:off x="3405340" y="6302290"/>
            <a:ext cx="6356679" cy="0"/>
          </a:xfrm>
          <a:prstGeom prst="line">
            <a:avLst/>
          </a:prstGeom>
          <a:ln w="57150" cap="rnd">
            <a:solidFill>
              <a:schemeClr val="tx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92BB3C78-8C0D-42B8-87CD-A9209072811D}"/>
              </a:ext>
            </a:extLst>
          </p:cNvPr>
          <p:cNvSpPr/>
          <p:nvPr/>
        </p:nvSpPr>
        <p:spPr>
          <a:xfrm>
            <a:off x="4834274" y="7293139"/>
            <a:ext cx="32318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-MALALA YOUSAFZAI</a:t>
            </a:r>
          </a:p>
        </p:txBody>
      </p:sp>
      <p:pic>
        <p:nvPicPr>
          <p:cNvPr id="2050" name="Picture 2" descr="Laptop, Business, Office, Vector, Designs, Web">
            <a:extLst>
              <a:ext uri="{FF2B5EF4-FFF2-40B4-BE49-F238E27FC236}">
                <a16:creationId xmlns:a16="http://schemas.microsoft.com/office/drawing/2014/main" id="{90FAD846-8278-40AD-9D06-8A55D261E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7520">
            <a:off x="1573311" y="6004679"/>
            <a:ext cx="1835719" cy="183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14818" y="2677795"/>
            <a:ext cx="29558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You will be expected to be prompt for class and to uphold the same standards as an in-person classroom. Any problems with technology or absences will still require makeups. </a:t>
            </a:r>
          </a:p>
        </p:txBody>
      </p:sp>
    </p:spTree>
    <p:extLst>
      <p:ext uri="{BB962C8B-B14F-4D97-AF65-F5344CB8AC3E}">
        <p14:creationId xmlns:p14="http://schemas.microsoft.com/office/powerpoint/2010/main" val="164856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4191A08-9992-4432-80BA-1726D9274336}"/>
              </a:ext>
            </a:extLst>
          </p:cNvPr>
          <p:cNvSpPr/>
          <p:nvPr/>
        </p:nvSpPr>
        <p:spPr>
          <a:xfrm>
            <a:off x="6675119" y="2473181"/>
            <a:ext cx="3383280" cy="52992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38AE75-F69B-4421-98F1-BA91B73A7CF9}"/>
              </a:ext>
            </a:extLst>
          </p:cNvPr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498D2E2-1569-42C5-9545-DB167D8CD736}"/>
              </a:ext>
            </a:extLst>
          </p:cNvPr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2545B15-48E1-4328-B906-3D8306E4E9C3}"/>
              </a:ext>
            </a:extLst>
          </p:cNvPr>
          <p:cNvSpPr txBox="1"/>
          <p:nvPr/>
        </p:nvSpPr>
        <p:spPr>
          <a:xfrm rot="16200000">
            <a:off x="4424684" y="4489423"/>
            <a:ext cx="5867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Lemon Tuesday" panose="02000506040000020004" pitchFamily="50" charset="0"/>
              </a:rPr>
              <a:t>Soph. Enriched</a:t>
            </a:r>
            <a:endParaRPr lang="en-US" sz="7200" dirty="0">
              <a:solidFill>
                <a:schemeClr val="bg1"/>
              </a:solidFill>
              <a:latin typeface="Lemon Tuesday" panose="02000506040000020004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B89589-09D9-4F25-9F9A-89EE8CD3EC07}"/>
              </a:ext>
            </a:extLst>
          </p:cNvPr>
          <p:cNvSpPr txBox="1"/>
          <p:nvPr/>
        </p:nvSpPr>
        <p:spPr>
          <a:xfrm>
            <a:off x="8220207" y="5631462"/>
            <a:ext cx="14050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WITH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F7DE86-4BD4-4680-855E-2889FDBE083B}"/>
              </a:ext>
            </a:extLst>
          </p:cNvPr>
          <p:cNvSpPr txBox="1"/>
          <p:nvPr/>
        </p:nvSpPr>
        <p:spPr>
          <a:xfrm>
            <a:off x="7826488" y="6061942"/>
            <a:ext cx="223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emon Tuesday" panose="02000506040000020004" pitchFamily="50" charset="0"/>
              </a:rPr>
              <a:t>Miss </a:t>
            </a:r>
            <a:r>
              <a:rPr lang="en-US" sz="2800" dirty="0" err="1" smtClean="0">
                <a:solidFill>
                  <a:schemeClr val="bg1"/>
                </a:solidFill>
                <a:latin typeface="Lemon Tuesday" panose="02000506040000020004" pitchFamily="50" charset="0"/>
              </a:rPr>
              <a:t>Tonioni</a:t>
            </a:r>
            <a:endParaRPr lang="en-US" sz="2800" dirty="0">
              <a:solidFill>
                <a:schemeClr val="bg1"/>
              </a:solidFill>
              <a:latin typeface="Lemon Tuesday" panose="02000506040000020004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26D228-7CB9-4D2F-8B87-89110220EF0E}"/>
              </a:ext>
            </a:extLst>
          </p:cNvPr>
          <p:cNvSpPr txBox="1"/>
          <p:nvPr/>
        </p:nvSpPr>
        <p:spPr>
          <a:xfrm>
            <a:off x="129989" y="258839"/>
            <a:ext cx="3003916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dirty="0" smtClean="0">
                <a:latin typeface="Lemon Tuesday" panose="02000506040000020004" pitchFamily="50" charset="0"/>
              </a:rPr>
              <a:t>“</a:t>
            </a:r>
            <a:endParaRPr lang="en-US" sz="1000" dirty="0">
              <a:latin typeface="Century Gothic" panose="020B0502020202020204" pitchFamily="34" charset="0"/>
            </a:endParaRP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-TOM STOPPARD</a:t>
            </a:r>
          </a:p>
          <a:p>
            <a:pPr algn="ctr"/>
            <a:endParaRPr lang="en-US" sz="3200" dirty="0">
              <a:latin typeface="Lemon Tuesday" panose="02000506040000020004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C2FCD7-17DF-4D78-9FBE-3C263FD3443A}"/>
              </a:ext>
            </a:extLst>
          </p:cNvPr>
          <p:cNvSpPr txBox="1"/>
          <p:nvPr/>
        </p:nvSpPr>
        <p:spPr>
          <a:xfrm>
            <a:off x="7934086" y="6692883"/>
            <a:ext cx="2124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Room # </a:t>
            </a:r>
            <a:r>
              <a:rPr lang="en-US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244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Taylor.tonioni@psd150.org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FA91E9-C3E9-45AD-820C-46A49691485D}"/>
              </a:ext>
            </a:extLst>
          </p:cNvPr>
          <p:cNvSpPr txBox="1"/>
          <p:nvPr/>
        </p:nvSpPr>
        <p:spPr>
          <a:xfrm>
            <a:off x="7970415" y="3381428"/>
            <a:ext cx="19321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continuation on the study of literature and the mechanics of writing at a college level</a:t>
            </a:r>
            <a:endParaRPr lang="en-US" sz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9522EA-89B3-4B08-8A52-5FE99E7C1D6D}"/>
              </a:ext>
            </a:extLst>
          </p:cNvPr>
          <p:cNvSpPr txBox="1"/>
          <p:nvPr/>
        </p:nvSpPr>
        <p:spPr>
          <a:xfrm>
            <a:off x="7864955" y="2604139"/>
            <a:ext cx="212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ENGLISH: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4891701-5C9A-4EB4-9D00-31F5DBEE2622}"/>
              </a:ext>
            </a:extLst>
          </p:cNvPr>
          <p:cNvSpPr/>
          <p:nvPr/>
        </p:nvSpPr>
        <p:spPr>
          <a:xfrm>
            <a:off x="3277881" y="-9821"/>
            <a:ext cx="3383272" cy="8632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247F8A-0A5B-4227-A6BB-842A6B09A780}"/>
              </a:ext>
            </a:extLst>
          </p:cNvPr>
          <p:cNvSpPr txBox="1"/>
          <p:nvPr/>
        </p:nvSpPr>
        <p:spPr>
          <a:xfrm>
            <a:off x="3277881" y="388792"/>
            <a:ext cx="3337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Lemon Tuesday" panose="02000506040000020004" pitchFamily="50" charset="0"/>
              </a:rPr>
              <a:t>Course Path, </a:t>
            </a:r>
            <a:r>
              <a:rPr lang="en-US" sz="2800" dirty="0" err="1" smtClean="0">
                <a:solidFill>
                  <a:schemeClr val="bg1"/>
                </a:solidFill>
                <a:latin typeface="Lemon Tuesday" panose="02000506040000020004" pitchFamily="50" charset="0"/>
              </a:rPr>
              <a:t>Sem</a:t>
            </a:r>
            <a:r>
              <a:rPr lang="en-US" sz="2800" dirty="0" smtClean="0">
                <a:solidFill>
                  <a:schemeClr val="bg1"/>
                </a:solidFill>
                <a:latin typeface="Lemon Tuesday" panose="02000506040000020004" pitchFamily="50" charset="0"/>
              </a:rPr>
              <a:t> 1:</a:t>
            </a:r>
            <a:endParaRPr lang="en-US" sz="2800" dirty="0">
              <a:solidFill>
                <a:schemeClr val="bg1"/>
              </a:solidFill>
              <a:latin typeface="Lemon Tuesday" panose="02000506040000020004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F95C45-D360-4F79-9FFC-9EEB9F007543}"/>
              </a:ext>
            </a:extLst>
          </p:cNvPr>
          <p:cNvSpPr txBox="1"/>
          <p:nvPr/>
        </p:nvSpPr>
        <p:spPr>
          <a:xfrm>
            <a:off x="3277881" y="1102623"/>
            <a:ext cx="3397225" cy="7159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August: Class introduction, Microsoft Teams exploration and searches, Flip Grid video, 6 word Memoirs </a:t>
            </a:r>
          </a:p>
          <a:p>
            <a:endParaRPr lang="en-US" sz="16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September-Early October: Short Stories, emphasis on author choice and perspective, discussion on themes and sociological impacts. Begin writing Mel-con styled MLA essays</a:t>
            </a:r>
          </a:p>
          <a:p>
            <a:endParaRPr lang="en-US" sz="16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sz="16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Late October: The study of William Shakespeare and conspiracy theories behind his life accompanied by an argumentative essay</a:t>
            </a:r>
          </a:p>
          <a:p>
            <a:endParaRPr lang="en-US" sz="16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November-December: Read Shakespeare’s Macbeth. Focusing on language devices and author choices. </a:t>
            </a:r>
          </a:p>
          <a:p>
            <a:endParaRPr lang="en-US" sz="107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en-US" sz="1075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endParaRPr lang="en-US" sz="107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sz="107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07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075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075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42" name="Picture 18" descr="SUNDAY SHORT STORY: HARRISON BERGERON BY KURT VONNEGUT, AUDIOBOOK ...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106" y="252502"/>
            <a:ext cx="3376415" cy="1899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Lab No. 4 More Show And Speak Less William Shakespeare Quotes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16" t="5141" r="30923" b="6834"/>
          <a:stretch/>
        </p:blipFill>
        <p:spPr bwMode="auto">
          <a:xfrm>
            <a:off x="87004" y="0"/>
            <a:ext cx="3175000" cy="765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471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753</Words>
  <Application>Microsoft Office PowerPoint</Application>
  <PresentationFormat>Custom</PresentationFormat>
  <Paragraphs>77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Lemon Tuesday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Gross</dc:creator>
  <cp:lastModifiedBy>ALISSA WILLIAMS</cp:lastModifiedBy>
  <cp:revision>8</cp:revision>
  <dcterms:created xsi:type="dcterms:W3CDTF">2018-07-29T01:33:02Z</dcterms:created>
  <dcterms:modified xsi:type="dcterms:W3CDTF">2020-08-20T15:29:33Z</dcterms:modified>
</cp:coreProperties>
</file>